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4"/>
  </p:sldMasterIdLst>
  <p:notesMasterIdLst>
    <p:notesMasterId r:id="rId22"/>
  </p:notesMasterIdLst>
  <p:handoutMasterIdLst>
    <p:handoutMasterId r:id="rId23"/>
  </p:handoutMasterIdLst>
  <p:sldIdLst>
    <p:sldId id="825" r:id="rId5"/>
    <p:sldId id="696" r:id="rId6"/>
    <p:sldId id="745" r:id="rId7"/>
    <p:sldId id="697" r:id="rId8"/>
    <p:sldId id="709" r:id="rId9"/>
    <p:sldId id="710" r:id="rId10"/>
    <p:sldId id="711" r:id="rId11"/>
    <p:sldId id="769" r:id="rId12"/>
    <p:sldId id="715" r:id="rId13"/>
    <p:sldId id="716" r:id="rId14"/>
    <p:sldId id="713" r:id="rId15"/>
    <p:sldId id="714" r:id="rId16"/>
    <p:sldId id="737" r:id="rId17"/>
    <p:sldId id="826" r:id="rId18"/>
    <p:sldId id="735" r:id="rId19"/>
    <p:sldId id="827" r:id="rId20"/>
    <p:sldId id="828" r:id="rId21"/>
  </p:sldIdLst>
  <p:sldSz cx="12188825" cy="6858000"/>
  <p:notesSz cx="7010400" cy="9296400"/>
  <p:custDataLst>
    <p:tags r:id="rId24"/>
  </p:custDataLst>
  <p:defaultTextStyle>
    <a:defPPr>
      <a:defRPr lang="en-US"/>
    </a:defPPr>
    <a:lvl1pPr marL="0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4021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8043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02065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36087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70109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04131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381536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721755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896" userDrawn="1">
          <p15:clr>
            <a:srgbClr val="A4A3A4"/>
          </p15:clr>
        </p15:guide>
        <p15:guide id="2" orient="horz" pos="1549" userDrawn="1">
          <p15:clr>
            <a:srgbClr val="A4A3A4"/>
          </p15:clr>
        </p15:guide>
        <p15:guide id="3" orient="horz" pos="5139" userDrawn="1">
          <p15:clr>
            <a:srgbClr val="A4A3A4"/>
          </p15:clr>
        </p15:guide>
        <p15:guide id="4" pos="551" userDrawn="1">
          <p15:clr>
            <a:srgbClr val="A4A3A4"/>
          </p15:clr>
        </p15:guide>
        <p15:guide id="5" pos="9088" userDrawn="1">
          <p15:clr>
            <a:srgbClr val="A4A3A4"/>
          </p15:clr>
        </p15:guide>
        <p15:guide id="6" pos="5294" userDrawn="1">
          <p15:clr>
            <a:srgbClr val="A4A3A4"/>
          </p15:clr>
        </p15:guide>
        <p15:guide id="7" orient="horz" pos="1056" userDrawn="1">
          <p15:clr>
            <a:srgbClr val="A4A3A4"/>
          </p15:clr>
        </p15:guide>
        <p15:guide id="8" orient="horz" pos="3504" userDrawn="1">
          <p15:clr>
            <a:srgbClr val="A4A3A4"/>
          </p15:clr>
        </p15:guide>
        <p15:guide id="9" pos="3839" userDrawn="1">
          <p15:clr>
            <a:srgbClr val="A4A3A4"/>
          </p15:clr>
        </p15:guide>
        <p15:guide id="10" pos="432" userDrawn="1">
          <p15:clr>
            <a:srgbClr val="A4A3A4"/>
          </p15:clr>
        </p15:guide>
        <p15:guide id="11" pos="7126" userDrawn="1">
          <p15:clr>
            <a:srgbClr val="A4A3A4"/>
          </p15:clr>
        </p15:guide>
        <p15:guide id="12" pos="41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Kearney" initials="AK" lastIdx="17" clrIdx="0"/>
  <p:cmAuthor id="1" name="Nolan Sundrud" initials="NS" lastIdx="1" clrIdx="1"/>
  <p:cmAuthor id="2" name="Maurer, Samantha" initials="MS" lastIdx="7" clrIdx="2"/>
  <p:cmAuthor id="3" name="Rele, Gaurav" initials="RG" lastIdx="1" clrIdx="3">
    <p:extLst>
      <p:ext uri="{19B8F6BF-5375-455C-9EA6-DF929625EA0E}">
        <p15:presenceInfo xmlns:p15="http://schemas.microsoft.com/office/powerpoint/2012/main" userId="S-1-5-21-1407069837-2091007605-538272213-2586263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C3"/>
    <a:srgbClr val="FF9900"/>
    <a:srgbClr val="FE9900"/>
    <a:srgbClr val="FF7A00"/>
    <a:srgbClr val="383D3B"/>
    <a:srgbClr val="00ADAB"/>
    <a:srgbClr val="FFB03B"/>
    <a:srgbClr val="FFA725"/>
    <a:srgbClr val="F89921"/>
    <a:srgbClr val="0067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 autoAdjust="0"/>
    <p:restoredTop sz="72686" autoAdjust="0"/>
  </p:normalViewPr>
  <p:slideViewPr>
    <p:cSldViewPr snapToGrid="0">
      <p:cViewPr varScale="1">
        <p:scale>
          <a:sx n="76" d="100"/>
          <a:sy n="76" d="100"/>
        </p:scale>
        <p:origin x="1848" y="200"/>
      </p:cViewPr>
      <p:guideLst>
        <p:guide pos="4896"/>
        <p:guide orient="horz" pos="1549"/>
        <p:guide orient="horz" pos="5139"/>
        <p:guide pos="551"/>
        <p:guide pos="9088"/>
        <p:guide pos="5294"/>
        <p:guide orient="horz" pos="1056"/>
        <p:guide orient="horz" pos="3504"/>
        <p:guide pos="3839"/>
        <p:guide pos="432"/>
        <p:guide pos="7126"/>
        <p:guide pos="41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7840"/>
    </p:cViewPr>
  </p:sorterViewPr>
  <p:notesViewPr>
    <p:cSldViewPr snapToGrid="0">
      <p:cViewPr varScale="1">
        <p:scale>
          <a:sx n="76" d="100"/>
          <a:sy n="76" d="100"/>
        </p:scale>
        <p:origin x="40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885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0A5FC-BD41-1443-B940-79FBBB705431}" type="datetimeFigureOut">
              <a:rPr lang="en-US" smtClean="0">
                <a:latin typeface="Amazon Ember"/>
              </a:rPr>
              <a:t>7/8/20</a:t>
            </a:fld>
            <a:endParaRPr lang="en-US" dirty="0">
              <a:latin typeface="Amazon Emb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885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CE446-62A2-A34E-999E-1639EE058FD1}" type="slidenum">
              <a:rPr lang="en-US" smtClean="0">
                <a:latin typeface="Amazon Ember"/>
              </a:rPr>
              <a:t>‹#›</a:t>
            </a:fld>
            <a:endParaRPr lang="en-US" dirty="0"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26345427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mazon Ember"/>
              </a:defRPr>
            </a:lvl1pPr>
          </a:lstStyle>
          <a:p>
            <a:fld id="{631F7D34-E617-4D67-ADB9-F7300D1D14C6}" type="datetimeFigureOut">
              <a:rPr lang="en-US" smtClean="0"/>
              <a:pPr/>
              <a:t>7/8/20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2050"/>
            <a:ext cx="55721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mazon Ember"/>
              </a:defRPr>
            </a:lvl1pPr>
          </a:lstStyle>
          <a:p>
            <a:fld id="{525B7AE5-8B6B-45BB-BCE2-0D5FF01E05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1pPr>
    <a:lvl2pPr marL="45718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2pPr>
    <a:lvl3pPr marL="91437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3pPr>
    <a:lvl4pPr marL="137156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4pPr>
    <a:lvl5pPr marL="182875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5pPr>
    <a:lvl6pPr marL="228594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1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03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302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11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48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679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9259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691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998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744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74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85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610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59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623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458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51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948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fillment Logo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174EA-4502-4546-ACDC-DD5E59803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282" y="412869"/>
            <a:ext cx="6055663" cy="605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49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AA3866-048A-2449-A57B-65D003A49DEA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05821D-B101-734B-AC8D-F8621F65E92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DF5D8A-7030-AC4F-A6C5-1532EA8C8DE9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05FAC4-9305-7A4F-9A9C-9919328FDB9D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C0D95C-731A-F641-AD3A-CB54B6ACA8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4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End Slide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99BB8AB-0443-634D-ACBD-74F470C64D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27" y="2585198"/>
            <a:ext cx="3833375" cy="3833375"/>
          </a:xfrm>
          <a:prstGeom prst="rect">
            <a:avLst/>
          </a:prstGeom>
        </p:spPr>
      </p:pic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5181603" y="399863"/>
            <a:ext cx="5884334" cy="2185334"/>
          </a:xfrm>
          <a:prstGeom prst="rect">
            <a:avLst/>
          </a:prstGeom>
        </p:spPr>
        <p:txBody>
          <a:bodyPr vert="horz" anchor="ctr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B9FC9B-EF99-8D41-87D2-F5E139C0AB0F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4E2501-7AD4-A146-AF74-F02167CF5568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16656-6525-8642-AA82-CA530EB46E91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3CD983-4326-1640-B018-27034187E01B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61553B-A03D-A54C-A926-1F920E5F24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  <p:sp>
        <p:nvSpPr>
          <p:cNvPr id="35" name="Speech Bubble: Rectangle 26">
            <a:extLst>
              <a:ext uri="{FF2B5EF4-FFF2-40B4-BE49-F238E27FC236}">
                <a16:creationId xmlns:a16="http://schemas.microsoft.com/office/drawing/2014/main" id="{63383F62-FBD0-4C4B-87C7-74D34571B4AE}"/>
              </a:ext>
            </a:extLst>
          </p:cNvPr>
          <p:cNvSpPr/>
          <p:nvPr userDrawn="1"/>
        </p:nvSpPr>
        <p:spPr>
          <a:xfrm rot="5400000" flipV="1">
            <a:off x="7031103" y="-1449637"/>
            <a:ext cx="2185332" cy="588433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6525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3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497932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_Box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sz="2800" baseline="0"/>
            </a:lvl1pPr>
          </a:lstStyle>
          <a:p>
            <a:r>
              <a:rPr lang="en-US" dirty="0"/>
              <a:t>Click to insert a full page</a:t>
            </a:r>
            <a:br>
              <a:rPr lang="en-US" dirty="0"/>
            </a:br>
            <a:r>
              <a:rPr lang="en-US" dirty="0"/>
              <a:t>image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41129" y="2"/>
            <a:ext cx="3683106" cy="4670425"/>
          </a:xfrm>
          <a:prstGeom prst="rect">
            <a:avLst/>
          </a:prstGeom>
          <a:solidFill>
            <a:srgbClr val="0090C3"/>
          </a:solidFill>
        </p:spPr>
        <p:txBody>
          <a:bodyPr vert="horz" lIns="274320" rIns="27432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1pPr>
            <a:lvl2pPr marL="456971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2pPr>
            <a:lvl3pPr marL="913942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3pPr>
            <a:lvl4pPr marL="137091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4pPr>
            <a:lvl5pPr marL="182788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20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4" y="0"/>
            <a:ext cx="12188825" cy="6858000"/>
          </a:xfrm>
          <a:prstGeom prst="rect">
            <a:avLst/>
          </a:prstGeom>
        </p:spPr>
        <p:txBody>
          <a:bodyPr vert="horz" lIns="45681" tIns="22840" rIns="45681" bIns="22840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3078959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tx1">
                    <a:lumMod val="20000"/>
                    <a:lumOff val="8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132333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383D3B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accent6">
                    <a:lumMod val="60000"/>
                    <a:lumOff val="4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229020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y Future Divider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I am the Triton slide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B73B51-7533-9040-AF33-60330B1F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032" y="4317953"/>
            <a:ext cx="1741812" cy="17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2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640CE5-69AF-5145-B23B-F902C53EEF99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10867927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55274"/>
            <a:ext cx="10869635" cy="4599628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800"/>
              </a:spcBef>
              <a:buFontTx/>
              <a:buNone/>
              <a:defRPr b="0" i="0" baseline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56971" indent="0">
              <a:spcBef>
                <a:spcPts val="800"/>
              </a:spcBef>
              <a:buFontTx/>
              <a:buNone/>
              <a:defRPr/>
            </a:lvl2pPr>
            <a:lvl3pPr marL="913942" indent="0">
              <a:spcBef>
                <a:spcPts val="800"/>
              </a:spcBef>
              <a:buFontTx/>
              <a:buNone/>
              <a:defRPr/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without bullets</a:t>
            </a:r>
          </a:p>
        </p:txBody>
      </p:sp>
      <p:sp>
        <p:nvSpPr>
          <p:cNvPr id="39" name="Rectangle 38"/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53" name="TextBox 52"/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6" name="Rectangle 55"/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8B1E5-A810-2046-B2A9-489F9DED7C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5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695914" y="295897"/>
            <a:ext cx="10894666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10105"/>
            <a:ext cx="10883004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529C28-F0B7-564E-B2DF-EF91007C751C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2E37C0-ABB0-CD4C-8AC5-54B941C6761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84D9EB-6F3A-4D40-9DDC-2257AB2FC76A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4D9A4E-4F60-5E40-A5FF-13E5C6E452D8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538EDC-D6AA-AA49-9FC9-3A9A3CABCB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7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353515" y="2"/>
            <a:ext cx="4835311" cy="615660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12848" y="1310105"/>
            <a:ext cx="6517060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AAA5B-57C7-AB4E-B4E2-7F8D01BFA210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BEF010-B241-5046-BF9B-7BB36BB61C61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10552-7870-F242-A30E-453F51FF24C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047EF4-2632-F446-BD46-9BE40FB25A51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B2746B-50BE-1C46-B466-7C7FF0D1EE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8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4"/>
            <a:ext cx="4762500" cy="3033889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426325" y="3118556"/>
            <a:ext cx="4762500" cy="297134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10105"/>
            <a:ext cx="6518768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47A5A8-053E-9D43-83FE-B6F1C9697EAB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E04DA8-C702-ED46-AD2B-E10449F87330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6D3649-3EEF-7B4E-9110-93C91DE6EA2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AE7E6E-25CA-CB43-AF7C-A9DB623026E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EB343A-D7A1-2945-A1E5-302F77F71C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2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box 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6614"/>
            <a:ext cx="4762500" cy="615059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7145" y="1199448"/>
            <a:ext cx="4219344" cy="4346223"/>
          </a:xfrm>
          <a:prstGeom prst="rect">
            <a:avLst/>
          </a:prstGeom>
        </p:spPr>
        <p:txBody>
          <a:bodyPr vert="horz" anchor="t"/>
          <a:lstStyle>
            <a:lvl1pPr defTabSz="456812">
              <a:lnSpc>
                <a:spcPct val="90000"/>
              </a:lnSpc>
              <a:spcAft>
                <a:spcPts val="600"/>
              </a:spcAft>
              <a:defRPr sz="4000" baseline="0">
                <a:latin typeface="+mj-lt"/>
                <a:cs typeface="Amazon Ember Medium"/>
              </a:defRPr>
            </a:lvl1pPr>
          </a:lstStyle>
          <a:p>
            <a:pPr defTabSz="456949">
              <a:spcAft>
                <a:spcPts val="600"/>
              </a:spcAft>
            </a:pPr>
            <a: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  <a:t>Fun Call Out </a:t>
            </a:r>
            <a:b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</a:br>
            <a: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  <a:t>with a quote etc.</a:t>
            </a:r>
            <a:b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</a:br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30" name="Speech Bubble: Rectangle 26"/>
          <p:cNvSpPr/>
          <p:nvPr userDrawn="1"/>
        </p:nvSpPr>
        <p:spPr>
          <a:xfrm>
            <a:off x="863526" y="897471"/>
            <a:ext cx="4700425" cy="480785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A5671C0-372A-B249-9808-470F5F2EC0B7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BC18031-7438-9F4D-B5BF-DD8E29D5F2F6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88C935-B5E6-564A-8B97-74FC3D6F9FDE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89CAD6F-39A0-E14F-88EC-47562C4AE87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A09F46A8-45DA-084B-A2D4-4DE9BF14E5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7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hidden="1"/>
          <p:cNvGrpSpPr/>
          <p:nvPr userDrawn="1"/>
        </p:nvGrpSpPr>
        <p:grpSpPr>
          <a:xfrm>
            <a:off x="358497" y="311726"/>
            <a:ext cx="11471835" cy="6234546"/>
            <a:chOff x="457200" y="457197"/>
            <a:chExt cx="14630400" cy="9144001"/>
          </a:xfrm>
        </p:grpSpPr>
        <p:sp>
          <p:nvSpPr>
            <p:cNvPr id="3" name="Rectangle 2"/>
            <p:cNvSpPr/>
            <p:nvPr userDrawn="1"/>
          </p:nvSpPr>
          <p:spPr>
            <a:xfrm rot="5400000">
              <a:off x="3200400" y="-2286003"/>
              <a:ext cx="9144000" cy="146304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4" name="Rectangle 3"/>
            <p:cNvSpPr/>
            <p:nvPr userDrawn="1"/>
          </p:nvSpPr>
          <p:spPr>
            <a:xfrm rot="5400000">
              <a:off x="-17830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" name="Rectangle 4"/>
            <p:cNvSpPr/>
            <p:nvPr userDrawn="1"/>
          </p:nvSpPr>
          <p:spPr>
            <a:xfrm rot="5400000">
              <a:off x="3187731" y="2697477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6" name="Rectangle 5"/>
            <p:cNvSpPr/>
            <p:nvPr userDrawn="1"/>
          </p:nvSpPr>
          <p:spPr>
            <a:xfrm rot="5400000">
              <a:off x="81838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</p:grpSp>
    </p:spTree>
    <p:extLst>
      <p:ext uri="{BB962C8B-B14F-4D97-AF65-F5344CB8AC3E}">
        <p14:creationId xmlns:p14="http://schemas.microsoft.com/office/powerpoint/2010/main" val="148589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800" r:id="rId3"/>
    <p:sldLayoutId id="214748376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801" r:id="rId13"/>
    <p:sldLayoutId id="2147483798" r:id="rId14"/>
  </p:sldLayoutIdLst>
  <p:txStyles>
    <p:titleStyle>
      <a:lvl1pPr algn="l" defTabSz="997999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9500" indent="-249500" algn="l" defTabSz="997999" rtl="0" eaLnBrk="1" latinLnBrk="0" hangingPunct="1">
        <a:lnSpc>
          <a:spcPct val="90000"/>
        </a:lnSpc>
        <a:spcBef>
          <a:spcPts val="1092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8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47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46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245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44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243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742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241498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98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97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97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96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94998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93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92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92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4.08083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hyperlink" Target="https://d2l.ai/chapter_computer-vision/rcnn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4.08083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hyperlink" Target="https://d2l.ai/chapter_computer-vision/rcnn.html" TargetMode="External"/><Relationship Id="rId4" Type="http://schemas.openxmlformats.org/officeDocument/2006/relationships/hyperlink" Target="https://arxiv.org/abs/1506.0149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9D2-973B-E140-A9FC-64D6362FA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</a:t>
            </a:r>
          </a:p>
        </p:txBody>
      </p:sp>
    </p:spTree>
    <p:extLst>
      <p:ext uri="{BB962C8B-B14F-4D97-AF65-F5344CB8AC3E}">
        <p14:creationId xmlns:p14="http://schemas.microsoft.com/office/powerpoint/2010/main" val="37495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AF27-20A8-C546-865B-2C56C3D7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A0A18-A555-7847-82C0-5892D9C914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Prediction using a pre-trained neural net:</a:t>
            </a:r>
          </a:p>
          <a:p>
            <a:pPr marL="257221" indent="-257221"/>
            <a:r>
              <a:rPr lang="en-US" sz="2400" dirty="0"/>
              <a:t>Train a simple classification model for each class.</a:t>
            </a:r>
          </a:p>
          <a:p>
            <a:pPr marL="257221" indent="-257221"/>
            <a:r>
              <a:rPr lang="en-US" sz="2400" dirty="0"/>
              <a:t>Train a linear regression model to corrected the bounding boxes. 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CE1C876-772F-294A-9707-8549874C2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200" y="2831246"/>
            <a:ext cx="10760424" cy="29365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8807A40-6E6E-0D40-A308-6CFE47180619}"/>
              </a:ext>
            </a:extLst>
          </p:cNvPr>
          <p:cNvSpPr/>
          <p:nvPr/>
        </p:nvSpPr>
        <p:spPr>
          <a:xfrm>
            <a:off x="714200" y="3588153"/>
            <a:ext cx="2071688" cy="68559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904DA63-2174-1A4B-AF95-C52D6FAE154D}"/>
              </a:ext>
            </a:extLst>
          </p:cNvPr>
          <p:cNvSpPr/>
          <p:nvPr/>
        </p:nvSpPr>
        <p:spPr>
          <a:xfrm>
            <a:off x="714200" y="4282970"/>
            <a:ext cx="2071688" cy="68559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8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75F9-4C76-B041-B6EF-10F9DC25E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2673C-1C29-2746-A021-52F9A5EC3C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Training R-CNN is slow and expensive because </a:t>
            </a:r>
          </a:p>
          <a:p>
            <a:pPr marL="0" indent="-178736"/>
            <a:r>
              <a:rPr lang="en-US" sz="2800" dirty="0"/>
              <a:t> Selective search extracting ~2,000 regions per image</a:t>
            </a:r>
          </a:p>
          <a:p>
            <a:pPr marL="0" indent="-178736"/>
            <a:r>
              <a:rPr lang="en-US" sz="2800" dirty="0"/>
              <a:t> Feature Extraction running through this ~2,000 regions with CNNs</a:t>
            </a:r>
          </a:p>
          <a:p>
            <a:pPr marL="257221" lvl="1" indent="0">
              <a:buNone/>
            </a:pP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1A2480-D638-764D-BF9A-AF0B66631561}"/>
              </a:ext>
            </a:extLst>
          </p:cNvPr>
          <p:cNvSpPr txBox="1"/>
          <p:nvPr/>
        </p:nvSpPr>
        <p:spPr>
          <a:xfrm>
            <a:off x="694208" y="3730852"/>
            <a:ext cx="86356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accent3"/>
                </a:solidFill>
              </a:rPr>
              <a:t>Overall, R-CNN is slow in both training and prediction.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accent3"/>
                </a:solidFill>
              </a:rPr>
              <a:t>Need more improvements!</a:t>
            </a:r>
          </a:p>
        </p:txBody>
      </p:sp>
    </p:spTree>
    <p:extLst>
      <p:ext uri="{BB962C8B-B14F-4D97-AF65-F5344CB8AC3E}">
        <p14:creationId xmlns:p14="http://schemas.microsoft.com/office/powerpoint/2010/main" val="253549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DE27-55E3-3243-B730-D2E5D49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 Family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637FB-C587-E046-A86B-A32E2550C4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/>
              <a:t>Better versions of R-CNN are developed:</a:t>
            </a:r>
          </a:p>
          <a:p>
            <a:pPr marL="0" indent="0">
              <a:buNone/>
            </a:pPr>
            <a:endParaRPr lang="en-US" dirty="0"/>
          </a:p>
          <a:p>
            <a:pPr marL="78484" indent="-257221"/>
            <a:r>
              <a:rPr lang="en-US" sz="2800" dirty="0">
                <a:hlinkClick r:id="rId3"/>
              </a:rPr>
              <a:t>Fast R-CNN</a:t>
            </a:r>
            <a:endParaRPr lang="en-US" sz="2800" dirty="0"/>
          </a:p>
          <a:p>
            <a:endParaRPr lang="en-US" dirty="0">
              <a:hlinkClick r:id="rId4"/>
            </a:endParaRPr>
          </a:p>
          <a:p>
            <a:endParaRPr lang="en-US" dirty="0">
              <a:hlinkClick r:id="rId4"/>
            </a:endParaRPr>
          </a:p>
          <a:p>
            <a:endParaRPr lang="en-US" dirty="0">
              <a:hlinkClick r:id="rId4"/>
            </a:endParaRPr>
          </a:p>
          <a:p>
            <a:pPr marL="0" indent="0">
              <a:buNone/>
            </a:pPr>
            <a:r>
              <a:rPr lang="en-US" dirty="0">
                <a:hlinkClick r:id="rId4"/>
              </a:rPr>
              <a:t>More Details</a:t>
            </a:r>
            <a:r>
              <a:rPr lang="en-US" dirty="0"/>
              <a:t> on D2L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ABF7D-9024-AD4C-83C0-516A6F46DC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603"/>
          <a:stretch/>
        </p:blipFill>
        <p:spPr>
          <a:xfrm>
            <a:off x="3478213" y="2370281"/>
            <a:ext cx="5963962" cy="182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2E61-544C-B940-8845-405C2CD42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48F89-450F-5544-8BE8-BB3D4232C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5400204" cy="4599628"/>
          </a:xfrm>
        </p:spPr>
        <p:txBody>
          <a:bodyPr/>
          <a:lstStyle/>
          <a:p>
            <a:r>
              <a:rPr lang="en-US" sz="2400" b="1" i="1" dirty="0">
                <a:solidFill>
                  <a:srgbClr val="00B050"/>
                </a:solidFill>
              </a:rPr>
              <a:t>Fast R-CNN* </a:t>
            </a:r>
            <a:r>
              <a:rPr lang="en-US" sz="2400" dirty="0"/>
              <a:t>improves by</a:t>
            </a:r>
          </a:p>
          <a:p>
            <a:pPr marL="401638" lvl="1" indent="-277813"/>
            <a:r>
              <a:rPr lang="en-US" sz="2400" dirty="0"/>
              <a:t>passing the entire image to the pre-trained CNN</a:t>
            </a:r>
          </a:p>
          <a:p>
            <a:pPr marL="401638" lvl="1" indent="-277813"/>
            <a:r>
              <a:rPr lang="en-US" sz="2400" b="1" i="1" dirty="0" err="1">
                <a:solidFill>
                  <a:srgbClr val="00B050"/>
                </a:solidFill>
              </a:rPr>
              <a:t>RoI</a:t>
            </a:r>
            <a:r>
              <a:rPr lang="en-US" sz="2400" b="1" i="1" dirty="0">
                <a:solidFill>
                  <a:srgbClr val="00B050"/>
                </a:solidFill>
              </a:rPr>
              <a:t> Pooling</a:t>
            </a:r>
            <a:r>
              <a:rPr lang="en-US" sz="2400" dirty="0"/>
              <a:t> reshapes the region proposals using a special type of pooling</a:t>
            </a:r>
          </a:p>
          <a:p>
            <a:pPr marL="401638" lvl="1" indent="-277813"/>
            <a:r>
              <a:rPr lang="en-US" sz="2400" dirty="0"/>
              <a:t>single-stage training with multi-task loss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90B9CF4-A5CE-1B4D-80B4-0D9F670293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54106" y="1343497"/>
            <a:ext cx="4936474" cy="45662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4C42A1-E02B-BE47-BA10-AB2D7284050D}"/>
              </a:ext>
            </a:extLst>
          </p:cNvPr>
          <p:cNvSpPr/>
          <p:nvPr/>
        </p:nvSpPr>
        <p:spPr>
          <a:xfrm>
            <a:off x="838586" y="5617345"/>
            <a:ext cx="2621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* </a:t>
            </a:r>
            <a:r>
              <a:rPr lang="en-US" sz="1400" dirty="0" err="1"/>
              <a:t>Girshick</a:t>
            </a:r>
            <a:r>
              <a:rPr lang="en-US" sz="1400" dirty="0"/>
              <a:t>, R. (2015). Fast r-</a:t>
            </a:r>
            <a:r>
              <a:rPr lang="en-US" sz="1400" dirty="0" err="1"/>
              <a:t>cnn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9994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DE27-55E3-3243-B730-D2E5D49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 Family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637FB-C587-E046-A86B-A32E2550C4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/>
              <a:t>Better versions of R-CNN are developed:</a:t>
            </a:r>
          </a:p>
          <a:p>
            <a:pPr marL="0" indent="0">
              <a:buNone/>
            </a:pPr>
            <a:endParaRPr lang="en-US" dirty="0"/>
          </a:p>
          <a:p>
            <a:pPr marL="78484" indent="-257221"/>
            <a:r>
              <a:rPr lang="en-US" sz="2800" dirty="0">
                <a:hlinkClick r:id="rId3"/>
              </a:rPr>
              <a:t>Fast R-CNN</a:t>
            </a:r>
            <a:endParaRPr lang="en-US" sz="2800" dirty="0"/>
          </a:p>
          <a:p>
            <a:pPr marL="78484" indent="-257221"/>
            <a:r>
              <a:rPr lang="en-US" sz="2800" dirty="0">
                <a:hlinkClick r:id="rId4"/>
              </a:rPr>
              <a:t>Faster R-CNN</a:t>
            </a:r>
            <a:endParaRPr lang="en-US" sz="2800" dirty="0"/>
          </a:p>
          <a:p>
            <a:endParaRPr lang="en-US" dirty="0">
              <a:hlinkClick r:id="rId5"/>
            </a:endParaRPr>
          </a:p>
          <a:p>
            <a:pPr marL="0" indent="0">
              <a:buNone/>
            </a:pPr>
            <a:endParaRPr lang="en-US" dirty="0">
              <a:hlinkClick r:id="rId5"/>
            </a:endParaRPr>
          </a:p>
          <a:p>
            <a:pPr marL="0" indent="0">
              <a:buNone/>
            </a:pPr>
            <a:r>
              <a:rPr lang="en-US" dirty="0">
                <a:hlinkClick r:id="rId5"/>
              </a:rPr>
              <a:t>More Details</a:t>
            </a:r>
            <a:r>
              <a:rPr lang="en-US" dirty="0"/>
              <a:t> on D2L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ABF7D-9024-AD4C-83C0-516A6F46DC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8212" y="2370281"/>
            <a:ext cx="8016405" cy="182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58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DE27-55E3-3243-B730-D2E5D49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</a:t>
            </a:r>
            <a:r>
              <a:rPr lang="en-US" dirty="0">
                <a:solidFill>
                  <a:srgbClr val="00B050"/>
                </a:solidFill>
              </a:rPr>
              <a:t>er</a:t>
            </a:r>
            <a:r>
              <a:rPr lang="en-US" dirty="0"/>
              <a:t> R-CNN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599CA9A-1266-4F47-AC04-032385F004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4"/>
            <a:ext cx="3504813" cy="3442369"/>
          </a:xfrm>
        </p:spPr>
        <p:txBody>
          <a:bodyPr/>
          <a:lstStyle/>
          <a:p>
            <a:r>
              <a:rPr lang="en-US" sz="2400" dirty="0"/>
              <a:t>Both R-CNN and Fast R-CNN are using selective search</a:t>
            </a:r>
          </a:p>
          <a:p>
            <a:r>
              <a:rPr lang="en-US" sz="2400" b="1" i="1" dirty="0">
                <a:solidFill>
                  <a:schemeClr val="accent3"/>
                </a:solidFill>
              </a:rPr>
              <a:t>Faster R-CNN* </a:t>
            </a:r>
            <a:r>
              <a:rPr lang="en-US" sz="2400" dirty="0"/>
              <a:t>replaces selective search with a </a:t>
            </a:r>
            <a:r>
              <a:rPr lang="en-US" sz="2400" b="1" dirty="0"/>
              <a:t>learnable </a:t>
            </a:r>
            <a:r>
              <a:rPr lang="en-US" sz="2400" b="1" i="1" dirty="0">
                <a:solidFill>
                  <a:srgbClr val="00B050"/>
                </a:solidFill>
              </a:rPr>
              <a:t>Region Proposal Network </a:t>
            </a:r>
            <a:r>
              <a:rPr lang="en-US" sz="2400" b="1" dirty="0"/>
              <a:t>(RPN)</a:t>
            </a:r>
            <a:endParaRPr lang="en-US" sz="24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5407CF5-579C-9F47-BD73-DDCCED932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67041" y="1310104"/>
            <a:ext cx="7327576" cy="42377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54A17A-3FBF-3B4F-A761-DA3359C328D6}"/>
              </a:ext>
            </a:extLst>
          </p:cNvPr>
          <p:cNvSpPr/>
          <p:nvPr/>
        </p:nvSpPr>
        <p:spPr>
          <a:xfrm>
            <a:off x="694208" y="5547896"/>
            <a:ext cx="46394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* Ren, S., He, K., </a:t>
            </a:r>
            <a:r>
              <a:rPr lang="en-US" sz="1400" dirty="0" err="1"/>
              <a:t>Girshick</a:t>
            </a:r>
            <a:r>
              <a:rPr lang="en-US" sz="1400" dirty="0"/>
              <a:t>, R., &amp; Sun, J. (2015). Faster r-</a:t>
            </a:r>
            <a:r>
              <a:rPr lang="en-US" sz="1400" dirty="0" err="1"/>
              <a:t>cnn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995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E28EB-2F4D-EF41-A4F2-E4E347BF8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Proposal Networks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376DB-1E9B-944B-8801-E9C878F91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976" y="1188919"/>
            <a:ext cx="6975947" cy="420488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13B7E-68D2-164B-8E6F-F9682273FF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5"/>
            <a:ext cx="3762045" cy="4599628"/>
          </a:xfrm>
        </p:spPr>
        <p:txBody>
          <a:bodyPr/>
          <a:lstStyle/>
          <a:p>
            <a:r>
              <a:rPr lang="en-US" dirty="0"/>
              <a:t>Small sliding window</a:t>
            </a:r>
          </a:p>
          <a:p>
            <a:r>
              <a:rPr lang="en-US" dirty="0"/>
              <a:t>K anchor boxes </a:t>
            </a:r>
          </a:p>
          <a:p>
            <a:r>
              <a:rPr lang="en-US" dirty="0"/>
              <a:t>Non-</a:t>
            </a:r>
            <a:r>
              <a:rPr lang="en-US" dirty="0" err="1"/>
              <a:t>maimum</a:t>
            </a:r>
            <a:r>
              <a:rPr lang="en-US" dirty="0"/>
              <a:t>  Suppression (NMS)</a:t>
            </a:r>
          </a:p>
        </p:txBody>
      </p:sp>
    </p:spTree>
    <p:extLst>
      <p:ext uri="{BB962C8B-B14F-4D97-AF65-F5344CB8AC3E}">
        <p14:creationId xmlns:p14="http://schemas.microsoft.com/office/powerpoint/2010/main" val="40524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DE27-55E3-3243-B730-D2E5D49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</a:t>
            </a:r>
            <a:r>
              <a:rPr lang="en-US" dirty="0">
                <a:solidFill>
                  <a:srgbClr val="00B050"/>
                </a:solidFill>
              </a:rPr>
              <a:t>er</a:t>
            </a:r>
            <a:r>
              <a:rPr lang="en-US" dirty="0"/>
              <a:t> R-CNN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599CA9A-1266-4F47-AC04-032385F004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08" y="1310104"/>
            <a:ext cx="3945525" cy="3442369"/>
          </a:xfrm>
        </p:spPr>
        <p:txBody>
          <a:bodyPr/>
          <a:lstStyle/>
          <a:p>
            <a:r>
              <a:rPr lang="en-US" sz="2800" dirty="0" err="1"/>
              <a:t>Rol</a:t>
            </a:r>
            <a:r>
              <a:rPr lang="en-US" sz="2800" dirty="0"/>
              <a:t> Pooling</a:t>
            </a:r>
          </a:p>
          <a:p>
            <a:r>
              <a:rPr lang="en-US" sz="2800" dirty="0"/>
              <a:t>Multi task prediction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5407CF5-579C-9F47-BD73-DDCCED932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67041" y="1310104"/>
            <a:ext cx="7327576" cy="42377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54A17A-3FBF-3B4F-A761-DA3359C328D6}"/>
              </a:ext>
            </a:extLst>
          </p:cNvPr>
          <p:cNvSpPr/>
          <p:nvPr/>
        </p:nvSpPr>
        <p:spPr>
          <a:xfrm>
            <a:off x="694208" y="5547896"/>
            <a:ext cx="46394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* Ren, S., He, K., </a:t>
            </a:r>
            <a:r>
              <a:rPr lang="en-US" sz="1400" dirty="0" err="1"/>
              <a:t>Girshick</a:t>
            </a:r>
            <a:r>
              <a:rPr lang="en-US" sz="1400" dirty="0"/>
              <a:t>, R., &amp; Sun, J. (2015). Faster r-</a:t>
            </a:r>
            <a:r>
              <a:rPr lang="en-US" sz="1400" dirty="0" err="1"/>
              <a:t>cnn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67083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EE5B8-5B9A-A546-838E-C1F159A3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887E6-AD7E-7A4D-A8EE-42071DCA99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Object Detection:</a:t>
            </a:r>
          </a:p>
          <a:p>
            <a:pPr marL="0" indent="0">
              <a:buNone/>
            </a:pPr>
            <a:r>
              <a:rPr lang="en-US" sz="2800" dirty="0"/>
              <a:t>	Input: An image</a:t>
            </a:r>
          </a:p>
          <a:p>
            <a:pPr marL="0" indent="0">
              <a:buNone/>
            </a:pPr>
            <a:r>
              <a:rPr lang="en-US" sz="2800" dirty="0"/>
              <a:t>	Output: Bounding boxes and classes of the objects in boxes</a:t>
            </a:r>
          </a:p>
          <a:p>
            <a:pPr marL="0" indent="0">
              <a:buNone/>
            </a:pPr>
            <a:endParaRPr lang="en-US" sz="2800" dirty="0"/>
          </a:p>
          <a:p>
            <a:pPr marL="257221" indent="-257221"/>
            <a:r>
              <a:rPr lang="en-US" sz="2800" dirty="0"/>
              <a:t>Sliding window </a:t>
            </a:r>
            <a:r>
              <a:rPr lang="en-US" sz="2800" b="1" dirty="0"/>
              <a:t>exhaustively</a:t>
            </a:r>
            <a:r>
              <a:rPr lang="en-US" sz="2800" dirty="0"/>
              <a:t> classifies each box. </a:t>
            </a:r>
          </a:p>
          <a:p>
            <a:pPr marL="257221" indent="-257221"/>
            <a:r>
              <a:rPr lang="en-US" sz="2800" b="1" i="1" dirty="0">
                <a:solidFill>
                  <a:schemeClr val="accent3"/>
                </a:solidFill>
              </a:rPr>
              <a:t>R-CNN</a:t>
            </a:r>
            <a:r>
              <a:rPr lang="en-US" sz="2800" b="1" dirty="0"/>
              <a:t>: Region-based Convolutional Neural Network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7209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AF27-20A8-C546-865B-2C56C3D7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A0A18-A555-7847-82C0-5892D9C914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R-CNN workflow : </a:t>
            </a:r>
          </a:p>
          <a:p>
            <a:pPr marL="0" indent="0">
              <a:buNone/>
            </a:pPr>
            <a:r>
              <a:rPr lang="en-US" dirty="0"/>
              <a:t>	Selective search + Feature extraction + Prediction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77CFBAC-82BC-B242-B281-A36746339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200" y="2611327"/>
            <a:ext cx="10760424" cy="29365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F7A7897-3724-DC44-8513-29BA8F159548}"/>
              </a:ext>
            </a:extLst>
          </p:cNvPr>
          <p:cNvSpPr/>
          <p:nvPr/>
        </p:nvSpPr>
        <p:spPr>
          <a:xfrm>
            <a:off x="694208" y="5617345"/>
            <a:ext cx="20265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*</a:t>
            </a:r>
            <a:r>
              <a:rPr lang="en-US" sz="1600" dirty="0" err="1"/>
              <a:t>Girshick</a:t>
            </a:r>
            <a:r>
              <a:rPr lang="en-US" sz="1600" dirty="0"/>
              <a:t> et al., 2014</a:t>
            </a:r>
          </a:p>
        </p:txBody>
      </p:sp>
    </p:spTree>
    <p:extLst>
      <p:ext uri="{BB962C8B-B14F-4D97-AF65-F5344CB8AC3E}">
        <p14:creationId xmlns:p14="http://schemas.microsoft.com/office/powerpoint/2010/main" val="183597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D694B-8BE5-D14F-A9D1-9811F631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Selective Search*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BCCDC-7FFC-AA42-939D-3BFA78D1CD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/>
              <a:t>Generating object bounding boxes by merging similar regions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E49BFEA-CF00-684F-8B83-6AD9AAD2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85223" y="2418307"/>
            <a:ext cx="4030900" cy="31799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E5E7EB-C6D0-DB48-ACF4-C31D9C3C0350}"/>
              </a:ext>
            </a:extLst>
          </p:cNvPr>
          <p:cNvSpPr/>
          <p:nvPr/>
        </p:nvSpPr>
        <p:spPr>
          <a:xfrm>
            <a:off x="6534615" y="2762767"/>
            <a:ext cx="602166" cy="574288"/>
          </a:xfrm>
          <a:prstGeom prst="rect">
            <a:avLst/>
          </a:prstGeom>
          <a:noFill/>
          <a:ln w="25400">
            <a:solidFill>
              <a:srgbClr val="004A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81A4BF-B68E-7740-8EB6-92FD89CE0465}"/>
              </a:ext>
            </a:extLst>
          </p:cNvPr>
          <p:cNvSpPr/>
          <p:nvPr/>
        </p:nvSpPr>
        <p:spPr>
          <a:xfrm>
            <a:off x="5509243" y="2762767"/>
            <a:ext cx="518261" cy="481361"/>
          </a:xfrm>
          <a:prstGeom prst="rect">
            <a:avLst/>
          </a:prstGeom>
          <a:noFill/>
          <a:ln w="25400">
            <a:solidFill>
              <a:srgbClr val="004A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A7996-9C80-374A-AEDE-4C87D3CC25E4}"/>
              </a:ext>
            </a:extLst>
          </p:cNvPr>
          <p:cNvSpPr/>
          <p:nvPr/>
        </p:nvSpPr>
        <p:spPr>
          <a:xfrm>
            <a:off x="4698507" y="3639996"/>
            <a:ext cx="602166" cy="574288"/>
          </a:xfrm>
          <a:prstGeom prst="rect">
            <a:avLst/>
          </a:prstGeom>
          <a:noFill/>
          <a:ln w="25400">
            <a:solidFill>
              <a:srgbClr val="004A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368FD1-3AA1-1C4B-B419-2D4763D29740}"/>
              </a:ext>
            </a:extLst>
          </p:cNvPr>
          <p:cNvSpPr/>
          <p:nvPr/>
        </p:nvSpPr>
        <p:spPr>
          <a:xfrm>
            <a:off x="5921298" y="4052877"/>
            <a:ext cx="602166" cy="574288"/>
          </a:xfrm>
          <a:prstGeom prst="rect">
            <a:avLst/>
          </a:prstGeom>
          <a:noFill/>
          <a:ln w="25400">
            <a:solidFill>
              <a:srgbClr val="004A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294B5E4-CC42-1646-A62A-D15B9A17A6EC}"/>
              </a:ext>
            </a:extLst>
          </p:cNvPr>
          <p:cNvCxnSpPr/>
          <p:nvPr/>
        </p:nvCxnSpPr>
        <p:spPr>
          <a:xfrm>
            <a:off x="6835698" y="3003447"/>
            <a:ext cx="1505415" cy="2406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8A8DFEB-73EB-A24A-8502-8E0E29BFEF4A}"/>
              </a:ext>
            </a:extLst>
          </p:cNvPr>
          <p:cNvCxnSpPr>
            <a:cxnSpLocks/>
          </p:cNvCxnSpPr>
          <p:nvPr/>
        </p:nvCxnSpPr>
        <p:spPr>
          <a:xfrm>
            <a:off x="5768373" y="3012154"/>
            <a:ext cx="2572740" cy="2319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E944A11-058D-D64B-8270-C4D4A8C51620}"/>
              </a:ext>
            </a:extLst>
          </p:cNvPr>
          <p:cNvSpPr txBox="1"/>
          <p:nvPr/>
        </p:nvSpPr>
        <p:spPr>
          <a:xfrm>
            <a:off x="8341113" y="3052780"/>
            <a:ext cx="1529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Not objects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3A46B9-6B32-E043-9894-3075F9475F88}"/>
              </a:ext>
            </a:extLst>
          </p:cNvPr>
          <p:cNvSpPr txBox="1"/>
          <p:nvPr/>
        </p:nvSpPr>
        <p:spPr>
          <a:xfrm>
            <a:off x="7579909" y="4481552"/>
            <a:ext cx="2094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Might be objects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6A7453B-EC8B-A14D-9247-F69A12D0D9F4}"/>
              </a:ext>
            </a:extLst>
          </p:cNvPr>
          <p:cNvCxnSpPr/>
          <p:nvPr/>
        </p:nvCxnSpPr>
        <p:spPr>
          <a:xfrm>
            <a:off x="6222381" y="4340021"/>
            <a:ext cx="1271239" cy="2871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E8BA0F9-9101-C542-BD91-2E94370E5004}"/>
              </a:ext>
            </a:extLst>
          </p:cNvPr>
          <p:cNvCxnSpPr/>
          <p:nvPr/>
        </p:nvCxnSpPr>
        <p:spPr>
          <a:xfrm>
            <a:off x="4962293" y="3850349"/>
            <a:ext cx="2531327" cy="7768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1ADBE5F-4EB0-4448-B9D1-25226D4DC518}"/>
              </a:ext>
            </a:extLst>
          </p:cNvPr>
          <p:cNvSpPr/>
          <p:nvPr/>
        </p:nvSpPr>
        <p:spPr>
          <a:xfrm>
            <a:off x="694208" y="5660689"/>
            <a:ext cx="91359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</a:rPr>
              <a:t>* J. R. </a:t>
            </a:r>
            <a:r>
              <a:rPr lang="en-US" sz="1400" dirty="0" err="1">
                <a:latin typeface="Arial" panose="020B0604020202020204" pitchFamily="34" charset="0"/>
              </a:rPr>
              <a:t>Uijlings</a:t>
            </a:r>
            <a:r>
              <a:rPr lang="en-US" sz="1400" dirty="0">
                <a:latin typeface="Arial" panose="020B0604020202020204" pitchFamily="34" charset="0"/>
              </a:rPr>
              <a:t>, et al., Selective search for object recognition. IJCV, 2013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90050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A894-A687-7B45-9AB2-37332E2E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Selective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3A170-8F3B-1949-A68C-5A1D530B9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Step 1. Generating initial sub-segmentation</a:t>
            </a:r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DDD0FA-D5EB-6543-BD58-3CBE8EC06888}"/>
              </a:ext>
            </a:extLst>
          </p:cNvPr>
          <p:cNvSpPr txBox="1">
            <a:spLocks/>
          </p:cNvSpPr>
          <p:nvPr/>
        </p:nvSpPr>
        <p:spPr>
          <a:xfrm>
            <a:off x="838200" y="744422"/>
            <a:ext cx="10515600" cy="946266"/>
          </a:xfrm>
          <a:prstGeom prst="rect">
            <a:avLst/>
          </a:prstGeom>
        </p:spPr>
        <p:txBody>
          <a:bodyPr vert="horz" anchor="ctr"/>
          <a:lstStyle>
            <a:lvl1pPr algn="l" defTabSz="99799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b="1" i="0" kern="1200" baseline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237198-1E82-964E-9D6D-FA322E9EB9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915"/>
          <a:stretch/>
        </p:blipFill>
        <p:spPr>
          <a:xfrm>
            <a:off x="1307525" y="2302596"/>
            <a:ext cx="7246308" cy="2995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578A6B-81D8-6544-8A55-17448CD6ED24}"/>
              </a:ext>
            </a:extLst>
          </p:cNvPr>
          <p:cNvSpPr txBox="1"/>
          <p:nvPr/>
        </p:nvSpPr>
        <p:spPr>
          <a:xfrm>
            <a:off x="1920714" y="5317377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74C325-67E0-0E43-B1FD-E00C7027B419}"/>
              </a:ext>
            </a:extLst>
          </p:cNvPr>
          <p:cNvSpPr txBox="1"/>
          <p:nvPr/>
        </p:nvSpPr>
        <p:spPr>
          <a:xfrm>
            <a:off x="5446790" y="5317377"/>
            <a:ext cx="158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194044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A894-A687-7B45-9AB2-37332E2E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Selective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3A170-8F3B-1949-A68C-5A1D530B9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Step 2. Combining regions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DDD0FA-D5EB-6543-BD58-3CBE8EC06888}"/>
              </a:ext>
            </a:extLst>
          </p:cNvPr>
          <p:cNvSpPr txBox="1">
            <a:spLocks/>
          </p:cNvSpPr>
          <p:nvPr/>
        </p:nvSpPr>
        <p:spPr>
          <a:xfrm>
            <a:off x="838200" y="744422"/>
            <a:ext cx="10515600" cy="946266"/>
          </a:xfrm>
          <a:prstGeom prst="rect">
            <a:avLst/>
          </a:prstGeom>
        </p:spPr>
        <p:txBody>
          <a:bodyPr vert="horz" anchor="ctr"/>
          <a:lstStyle>
            <a:lvl1pPr algn="l" defTabSz="99799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b="1" i="0" kern="1200" baseline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4D06E2-1862-5F40-92F5-8D5DFC140138}"/>
              </a:ext>
            </a:extLst>
          </p:cNvPr>
          <p:cNvGrpSpPr/>
          <p:nvPr/>
        </p:nvGrpSpPr>
        <p:grpSpPr>
          <a:xfrm>
            <a:off x="1111946" y="2409709"/>
            <a:ext cx="10241854" cy="3138186"/>
            <a:chOff x="975073" y="5969696"/>
            <a:chExt cx="10241854" cy="313818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6C4F67B-C2E8-3B46-8192-C48F00945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5073" y="5969696"/>
              <a:ext cx="10241854" cy="249185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E68C467-5592-1542-8EF7-229D93CBCAE3}"/>
                </a:ext>
              </a:extLst>
            </p:cNvPr>
            <p:cNvSpPr txBox="1"/>
            <p:nvPr/>
          </p:nvSpPr>
          <p:spPr>
            <a:xfrm>
              <a:off x="1979113" y="8461550"/>
              <a:ext cx="8517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Image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64BEF4-B20E-0149-806F-4BD75E2F0A84}"/>
                </a:ext>
              </a:extLst>
            </p:cNvPr>
            <p:cNvSpPr txBox="1"/>
            <p:nvPr/>
          </p:nvSpPr>
          <p:spPr>
            <a:xfrm>
              <a:off x="4177431" y="8461551"/>
              <a:ext cx="15824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Initial Segmentation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A2D238-DFF9-1946-98C1-9B3A304C287D}"/>
                </a:ext>
              </a:extLst>
            </p:cNvPr>
            <p:cNvSpPr txBox="1"/>
            <p:nvPr/>
          </p:nvSpPr>
          <p:spPr>
            <a:xfrm>
              <a:off x="6672198" y="8461550"/>
              <a:ext cx="15824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Some regions merged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2E2B735-261F-514B-9192-64146CA05F32}"/>
                </a:ext>
              </a:extLst>
            </p:cNvPr>
            <p:cNvSpPr txBox="1"/>
            <p:nvPr/>
          </p:nvSpPr>
          <p:spPr>
            <a:xfrm>
              <a:off x="9166965" y="8461550"/>
              <a:ext cx="15824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More regions merged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4032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A894-A687-7B45-9AB2-37332E2E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Selective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3A170-8F3B-1949-A68C-5A1D530B9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Step 3. Outputting candidate object locations</a:t>
            </a:r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DDD0FA-D5EB-6543-BD58-3CBE8EC06888}"/>
              </a:ext>
            </a:extLst>
          </p:cNvPr>
          <p:cNvSpPr txBox="1">
            <a:spLocks/>
          </p:cNvSpPr>
          <p:nvPr/>
        </p:nvSpPr>
        <p:spPr>
          <a:xfrm>
            <a:off x="838200" y="744422"/>
            <a:ext cx="10515600" cy="946266"/>
          </a:xfrm>
          <a:prstGeom prst="rect">
            <a:avLst/>
          </a:prstGeom>
        </p:spPr>
        <p:txBody>
          <a:bodyPr vert="horz" anchor="ctr"/>
          <a:lstStyle>
            <a:lvl1pPr algn="l" defTabSz="99799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b="1" i="0" kern="1200" baseline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F82B31-1E71-4749-9D72-98D744565BE1}"/>
              </a:ext>
            </a:extLst>
          </p:cNvPr>
          <p:cNvGrpSpPr/>
          <p:nvPr/>
        </p:nvGrpSpPr>
        <p:grpSpPr>
          <a:xfrm>
            <a:off x="1151408" y="1988714"/>
            <a:ext cx="7621030" cy="3622992"/>
            <a:chOff x="1121004" y="2124189"/>
            <a:chExt cx="9623775" cy="46308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304510A-2016-C04B-A3C1-3E633F6B0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1004" y="2124189"/>
              <a:ext cx="9623774" cy="234147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D7B639-BC45-7445-B367-66CF54568159}"/>
                </a:ext>
              </a:extLst>
            </p:cNvPr>
            <p:cNvSpPr txBox="1"/>
            <p:nvPr/>
          </p:nvSpPr>
          <p:spPr>
            <a:xfrm>
              <a:off x="1641120" y="4435585"/>
              <a:ext cx="1387178" cy="427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A088BBF-603A-DB40-A957-D9BB3636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48414" y="4435585"/>
              <a:ext cx="7196365" cy="23194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06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AF27-20A8-C546-865B-2C56C3D7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A0A18-A555-7847-82C0-5892D9C914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R-CNN workflow : </a:t>
            </a:r>
          </a:p>
          <a:p>
            <a:pPr marL="0" indent="0">
              <a:buNone/>
            </a:pPr>
            <a:r>
              <a:rPr lang="en-US" dirty="0"/>
              <a:t>	Selective search + Feature extraction + Prediction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77CFBAC-82BC-B242-B281-A36746339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200" y="2611327"/>
            <a:ext cx="10760424" cy="293656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16FAB62-748E-3D4A-A909-2B922C470AD7}"/>
              </a:ext>
            </a:extLst>
          </p:cNvPr>
          <p:cNvSpPr/>
          <p:nvPr/>
        </p:nvSpPr>
        <p:spPr>
          <a:xfrm>
            <a:off x="5032205" y="2515028"/>
            <a:ext cx="2414587" cy="644776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D446AC-30C2-9144-A7A9-49BAFFBBAE04}"/>
              </a:ext>
            </a:extLst>
          </p:cNvPr>
          <p:cNvSpPr/>
          <p:nvPr/>
        </p:nvSpPr>
        <p:spPr>
          <a:xfrm>
            <a:off x="1584878" y="1782501"/>
            <a:ext cx="2917673" cy="720868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581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AF27-20A8-C546-865B-2C56C3D7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A0A18-A555-7847-82C0-5892D9C914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Feature Extraction</a:t>
            </a:r>
          </a:p>
          <a:p>
            <a:pPr marL="257221" indent="-257221"/>
            <a:r>
              <a:rPr lang="en-US" sz="2400" dirty="0"/>
              <a:t>Each box being converted to a square </a:t>
            </a:r>
          </a:p>
          <a:p>
            <a:pPr marL="257221" indent="-257221"/>
            <a:r>
              <a:rPr lang="en-US" sz="2400" dirty="0"/>
              <a:t>Going through a pre-trained CNN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72002B-8C7F-B840-AFD5-E4C666FBB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200" y="2831246"/>
            <a:ext cx="10760424" cy="293656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E52FFD9-E3C3-564D-A242-1A0888AC4D56}"/>
              </a:ext>
            </a:extLst>
          </p:cNvPr>
          <p:cNvSpPr/>
          <p:nvPr/>
        </p:nvSpPr>
        <p:spPr>
          <a:xfrm>
            <a:off x="3208178" y="3791860"/>
            <a:ext cx="1385887" cy="101533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173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25"/>
  <p:tag name="ARTICULATE_PROJECT_OPEN" val="0"/>
</p:tagLst>
</file>

<file path=ppt/theme/theme1.xml><?xml version="1.0" encoding="utf-8"?>
<a:theme xmlns:a="http://schemas.openxmlformats.org/drawingml/2006/main" name="inSTALLments Master Theme">
  <a:themeElements>
    <a:clrScheme name="MLE Colors">
      <a:dk1>
        <a:srgbClr val="303942"/>
      </a:dk1>
      <a:lt1>
        <a:srgbClr val="FFFFFF"/>
      </a:lt1>
      <a:dk2>
        <a:srgbClr val="EDECD7"/>
      </a:dk2>
      <a:lt2>
        <a:srgbClr val="FFFFFF"/>
      </a:lt2>
      <a:accent1>
        <a:srgbClr val="FF8E00"/>
      </a:accent1>
      <a:accent2>
        <a:srgbClr val="007BB6"/>
      </a:accent2>
      <a:accent3>
        <a:srgbClr val="45B645"/>
      </a:accent3>
      <a:accent4>
        <a:srgbClr val="00454F"/>
      </a:accent4>
      <a:accent5>
        <a:srgbClr val="CC0C39"/>
      </a:accent5>
      <a:accent6>
        <a:srgbClr val="373D3A"/>
      </a:accent6>
      <a:hlink>
        <a:srgbClr val="2772B6"/>
      </a:hlink>
      <a:folHlink>
        <a:srgbClr val="2772B6"/>
      </a:folHlink>
    </a:clrScheme>
    <a:fontScheme name="Amazon Ember">
      <a:majorFont>
        <a:latin typeface="Amazon Ember Medium"/>
        <a:ea typeface=""/>
        <a:cs typeface=""/>
      </a:majorFont>
      <a:minorFont>
        <a:latin typeface="Amazon Ember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spcBef>
            <a:spcPts val="600"/>
          </a:spcBef>
          <a:spcAft>
            <a:spcPts val="600"/>
          </a:spcAft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LU PPT Template" id="{F1CC81C5-47F6-954A-8B4E-0FBE345E68DC}" vid="{BAE62345-9DE1-DD4A-8A69-8922C10C5B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C2EB08E7CB4B4E9BDA190747EEDB9B" ma:contentTypeVersion="13" ma:contentTypeDescription="Create a new document." ma:contentTypeScope="" ma:versionID="b9cdf10b8241b6ff40752503e932cc09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40813f5af53e2c249e003d8b954a7f5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55B7B8F-47BF-40A7-BA64-71F059877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1069FCE-E425-4A49-B8EC-B4CD92605C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F0FDA2-BDE7-493B-BEE4-7205B3D7A07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34194</TotalTime>
  <Words>407</Words>
  <Application>Microsoft Macintosh PowerPoint</Application>
  <PresentationFormat>Custom</PresentationFormat>
  <Paragraphs>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Amazon Ember</vt:lpstr>
      <vt:lpstr>Amazon Ember Display</vt:lpstr>
      <vt:lpstr>Amazon Ember Display Light</vt:lpstr>
      <vt:lpstr>Amazon Ember Light</vt:lpstr>
      <vt:lpstr>Amazon Ember Medium</vt:lpstr>
      <vt:lpstr>Arial</vt:lpstr>
      <vt:lpstr>Lucida Grande</vt:lpstr>
      <vt:lpstr>Wingdings</vt:lpstr>
      <vt:lpstr>inSTALLments Master Theme</vt:lpstr>
      <vt:lpstr>R-CNN</vt:lpstr>
      <vt:lpstr>Motivation</vt:lpstr>
      <vt:lpstr>R-CNN</vt:lpstr>
      <vt:lpstr>Selective Search*</vt:lpstr>
      <vt:lpstr>Selective Search</vt:lpstr>
      <vt:lpstr>Selective Search</vt:lpstr>
      <vt:lpstr>Selective Search</vt:lpstr>
      <vt:lpstr>R-CNN</vt:lpstr>
      <vt:lpstr>R-CNN</vt:lpstr>
      <vt:lpstr>R-CNN</vt:lpstr>
      <vt:lpstr>R-CNN Issues</vt:lpstr>
      <vt:lpstr>R-CNN Family</vt:lpstr>
      <vt:lpstr>Fast R-CNN</vt:lpstr>
      <vt:lpstr>R-CNN Family</vt:lpstr>
      <vt:lpstr>Faster R-CNN</vt:lpstr>
      <vt:lpstr>Region Proposal Networks </vt:lpstr>
      <vt:lpstr>Faster R-CNN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Canvas</dc:title>
  <dc:creator>Microsoft Office User</dc:creator>
  <cp:lastModifiedBy>Microsoft Office User</cp:lastModifiedBy>
  <cp:revision>889</cp:revision>
  <cp:lastPrinted>2020-03-05T18:47:14Z</cp:lastPrinted>
  <dcterms:created xsi:type="dcterms:W3CDTF">2019-12-18T06:10:11Z</dcterms:created>
  <dcterms:modified xsi:type="dcterms:W3CDTF">2020-07-08T22:10:29Z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BA4BF974-20C1-44DB-A727-DD5E5BD494DE</vt:lpwstr>
  </property>
  <property fmtid="{D5CDD505-2E9C-101B-9397-08002B2CF9AE}" pid="3" name="ArticulatePath">
    <vt:lpwstr>Amazon inSTALLments Landscape 17x11_11-15-16</vt:lpwstr>
  </property>
  <property fmtid="{D5CDD505-2E9C-101B-9397-08002B2CF9AE}" pid="4" name="ContentTypeId">
    <vt:lpwstr>0x01010010C2EB08E7CB4B4E9BDA190747EEDB9B</vt:lpwstr>
  </property>
</Properties>
</file>

<file path=docProps/thumbnail.jpeg>
</file>